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3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4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675" r:id="rId3"/>
    <p:sldMasterId id="2147483663" r:id="rId4"/>
    <p:sldMasterId id="2147483755" r:id="rId5"/>
  </p:sldMasterIdLst>
  <p:notesMasterIdLst>
    <p:notesMasterId r:id="rId18"/>
  </p:notesMasterIdLst>
  <p:sldIdLst>
    <p:sldId id="537" r:id="rId6"/>
    <p:sldId id="510" r:id="rId7"/>
    <p:sldId id="524" r:id="rId8"/>
    <p:sldId id="526" r:id="rId9"/>
    <p:sldId id="518" r:id="rId10"/>
    <p:sldId id="497" r:id="rId11"/>
    <p:sldId id="535" r:id="rId12"/>
    <p:sldId id="533" r:id="rId13"/>
    <p:sldId id="536" r:id="rId14"/>
    <p:sldId id="507" r:id="rId15"/>
    <p:sldId id="501" r:id="rId16"/>
    <p:sldId id="538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黑体" pitchFamily="49" charset="-122"/>
      <p:regular r:id="rId23"/>
    </p:embeddedFont>
    <p:embeddedFont>
      <p:font typeface="幼圆" pitchFamily="49" charset="-122"/>
      <p:regular r:id="rId24"/>
    </p:embeddedFont>
    <p:embeddedFont>
      <p:font typeface="楷体" pitchFamily="49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6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27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03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1933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875CD-0A26-42B3-97B6-874E6F2FB270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7CAE0-B06D-4D2B-929D-15DBA83F7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825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5DF85-3DB4-4145-A2E1-919FA44BE571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AE249-BBE3-4FD0-8EF0-6DE383B190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826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E8485-17C6-4D29-B46E-EAC0E8FCA7EC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04B2A-7F33-4384-A435-071830263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8687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32DE0-5BF3-43C8-841F-425797D9762D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7F636-3827-4719-A9CF-8D2E47DA85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261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8529-2701-4A9F-9FDF-386799B38949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411BD-7878-4A93-A8E7-6B834329BE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9704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6D242-D2AD-4653-B7AB-5260AAE2E8FA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F1920-B59D-4421-B2BF-A542337399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79920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BA8C3-E390-40BE-B2B7-3D7465CD1568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56292-69E7-454C-B29A-DB7B7BF42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731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071-1846-420C-98AF-1FDA16A2D617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D26AA-34E8-4532-805E-33D71783AE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0595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05C83-4513-49DD-AD67-C99A720420DC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467DA-5CD4-46FB-A3F5-CFB33408D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23533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72BD6-478F-4E52-BB8F-313C070D5BFE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9AEFC-36B1-434B-A147-B9F5044E01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058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26608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3561F-C4F3-4ECE-A4A5-23D8B6179ABB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48C1-7575-4202-8964-C2F97CD85F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1126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C4F16-61DF-4600-86A3-82208EA7152A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DE86B-7CA0-41F8-BD87-EA35118D0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1087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B13B9-D254-4FF4-A708-37D69A53FC49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2A00-4690-45E2-9CF2-FF48DCD3D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24994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962ED-2CED-4A24-A57E-5439B8F5FCC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4BAAB-376F-4B0E-B7BC-A1C7D9B799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5457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0278-C963-4F2A-BA2C-BCF2E38D4453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9E862-1807-465C-BB48-45BDF28588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21262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6E86D-0220-4A10-85A9-321155F4EEC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09051-D6B2-4560-BF6A-483D7C958F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17766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8411B-5EF8-498E-A00A-11A4D141ACA4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31414-D3B0-4467-AD7D-A88D78B5E3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89644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0529776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2274265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6942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3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585025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8471214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5247826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8258507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9185189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5533558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07343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4562181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934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21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71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35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58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9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7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00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33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22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22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28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89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10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75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54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75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37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45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0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91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87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97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82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08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325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77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093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06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21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4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17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24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39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70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768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8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76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82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86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0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32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30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31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44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0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657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96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73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42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62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99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48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63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6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2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06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972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67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29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0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174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9775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2427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58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861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8133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2031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209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650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8882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55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6625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90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465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34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88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9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7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36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50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717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5633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95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72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14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29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97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221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0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73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34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07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8470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79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84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59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97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57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27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44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49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73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517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87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59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34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75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99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EE8BA-28BF-46A3-94CD-AF22E3C46070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50832-553F-409D-A0C1-5F7D69AD1F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9460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B28F0-100E-4017-AC1A-F05593E712F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9BC5-DAEE-4E53-A44E-88855620FC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0295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05C1D-6FFA-4C2E-AE87-696C79A56BFC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52A66-AC52-45AA-9166-D23066AEB4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172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EFC8E-1EE9-441A-85AB-D604F8E4EC47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6EA48-7310-4923-899B-2F40D4473B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16045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5930C-6A2A-4CDF-8437-2D17C0D1BDF9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B1B5C-92BD-4DFE-B5F4-00AF423389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29" Type="http://schemas.openxmlformats.org/officeDocument/2006/relationships/slideLayout" Target="../slideLayouts/slideLayout76.xml"/><Relationship Id="rId41" Type="http://schemas.openxmlformats.org/officeDocument/2006/relationships/slideLayout" Target="../slideLayouts/slideLayout88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theme" Target="../theme/theme2.xml"/><Relationship Id="rId8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9.xml"/><Relationship Id="rId18" Type="http://schemas.openxmlformats.org/officeDocument/2006/relationships/slideLayout" Target="../slideLayouts/slideLayout134.xml"/><Relationship Id="rId26" Type="http://schemas.openxmlformats.org/officeDocument/2006/relationships/slideLayout" Target="../slideLayouts/slideLayout142.xml"/><Relationship Id="rId39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19.xml"/><Relationship Id="rId21" Type="http://schemas.openxmlformats.org/officeDocument/2006/relationships/slideLayout" Target="../slideLayouts/slideLayout137.xml"/><Relationship Id="rId34" Type="http://schemas.openxmlformats.org/officeDocument/2006/relationships/slideLayout" Target="../slideLayouts/slideLayout15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17" Type="http://schemas.openxmlformats.org/officeDocument/2006/relationships/slideLayout" Target="../slideLayouts/slideLayout133.xml"/><Relationship Id="rId25" Type="http://schemas.openxmlformats.org/officeDocument/2006/relationships/slideLayout" Target="../slideLayouts/slideLayout141.xml"/><Relationship Id="rId33" Type="http://schemas.openxmlformats.org/officeDocument/2006/relationships/slideLayout" Target="../slideLayouts/slideLayout149.xml"/><Relationship Id="rId38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32.xml"/><Relationship Id="rId20" Type="http://schemas.openxmlformats.org/officeDocument/2006/relationships/slideLayout" Target="../slideLayouts/slideLayout136.xml"/><Relationship Id="rId29" Type="http://schemas.openxmlformats.org/officeDocument/2006/relationships/slideLayout" Target="../slideLayouts/slideLayout145.xml"/><Relationship Id="rId41" Type="http://schemas.openxmlformats.org/officeDocument/2006/relationships/theme" Target="../theme/theme5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24" Type="http://schemas.openxmlformats.org/officeDocument/2006/relationships/slideLayout" Target="../slideLayouts/slideLayout140.xml"/><Relationship Id="rId32" Type="http://schemas.openxmlformats.org/officeDocument/2006/relationships/slideLayout" Target="../slideLayouts/slideLayout148.xml"/><Relationship Id="rId37" Type="http://schemas.openxmlformats.org/officeDocument/2006/relationships/slideLayout" Target="../slideLayouts/slideLayout153.xml"/><Relationship Id="rId40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21.xml"/><Relationship Id="rId15" Type="http://schemas.openxmlformats.org/officeDocument/2006/relationships/slideLayout" Target="../slideLayouts/slideLayout131.xml"/><Relationship Id="rId23" Type="http://schemas.openxmlformats.org/officeDocument/2006/relationships/slideLayout" Target="../slideLayouts/slideLayout139.xml"/><Relationship Id="rId28" Type="http://schemas.openxmlformats.org/officeDocument/2006/relationships/slideLayout" Target="../slideLayouts/slideLayout144.xml"/><Relationship Id="rId36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26.xml"/><Relationship Id="rId19" Type="http://schemas.openxmlformats.org/officeDocument/2006/relationships/slideLayout" Target="../slideLayouts/slideLayout135.xml"/><Relationship Id="rId31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30.xml"/><Relationship Id="rId22" Type="http://schemas.openxmlformats.org/officeDocument/2006/relationships/slideLayout" Target="../slideLayouts/slideLayout138.xml"/><Relationship Id="rId27" Type="http://schemas.openxmlformats.org/officeDocument/2006/relationships/slideLayout" Target="../slideLayouts/slideLayout143.xml"/><Relationship Id="rId30" Type="http://schemas.openxmlformats.org/officeDocument/2006/relationships/slideLayout" Target="../slideLayouts/slideLayout146.xml"/><Relationship Id="rId35" Type="http://schemas.openxmlformats.org/officeDocument/2006/relationships/slideLayout" Target="../slideLayouts/slideLayout15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6531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求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一个数是另一数的几分之几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1" action="ppaction://hlinksldjump"/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536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6531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求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一个数是另一数的几分之几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9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C15F5C-8118-4790-BDAE-7144220073B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7D6FCD-B766-4E9F-BF6E-FE92B5B934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9223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5" y="-4763"/>
            <a:ext cx="9217025" cy="5194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fontAlgn="base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150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0C05D1A-3E0B-4196-9C5F-5901F5E6F4DE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388567-A96C-476C-9CB8-477A07681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1511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5153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fontAlgn="base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0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9.jpeg"/><Relationship Id="rId3" Type="http://schemas.openxmlformats.org/officeDocument/2006/relationships/image" Target="../media/image12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11" Type="http://schemas.openxmlformats.org/officeDocument/2006/relationships/image" Target="../media/image17.png"/><Relationship Id="rId5" Type="http://schemas.openxmlformats.org/officeDocument/2006/relationships/image" Target="../media/image14.jpeg"/><Relationship Id="rId10" Type="http://schemas.openxmlformats.org/officeDocument/2006/relationships/image" Target="../media/image16.png"/><Relationship Id="rId4" Type="http://schemas.openxmlformats.org/officeDocument/2006/relationships/image" Target="../media/image13.tmp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34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" action="ppaction://noaction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2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575" y="1435155"/>
            <a:ext cx="8182368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求一个数是另一数的几分之几</a:t>
            </a:r>
            <a:endParaRPr lang="zh-CN" altLang="en-US" sz="48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247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008259"/>
            <a:ext cx="662473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我知道了求一个数是另一个数的几分之几用除法。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043608" y="2571750"/>
            <a:ext cx="689255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在比较一个数量是另一个数量的几分之几时，可以联系分数的意义，根据两个数量多少直接得出结果，也可以列除法算式求出结果。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597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2196638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47664" y="1409610"/>
            <a:ext cx="3312368" cy="1041078"/>
          </a:xfrm>
          <a:prstGeom prst="wedgeRoundRectCallout">
            <a:avLst>
              <a:gd name="adj1" fmla="val -58978"/>
              <a:gd name="adj2" fmla="val 4318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小明今年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岁，爷爷今年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岁，爷爷的年龄是小明的几倍？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3923928" y="3321202"/>
            <a:ext cx="3456384" cy="906732"/>
          </a:xfrm>
          <a:prstGeom prst="wedgeRoundRectCallout">
            <a:avLst>
              <a:gd name="adj1" fmla="val 38059"/>
              <a:gd name="adj2" fmla="val -6408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求一个数是另一个数的几倍用除法计算。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364088" y="1500922"/>
            <a:ext cx="1872208" cy="638779"/>
          </a:xfrm>
          <a:prstGeom prst="wedgeRoundRectCallout">
            <a:avLst>
              <a:gd name="adj1" fmla="val 37095"/>
              <a:gd name="adj2" fmla="val 747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66÷11=6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1700064" y="2633747"/>
            <a:ext cx="2736304" cy="543439"/>
          </a:xfrm>
          <a:prstGeom prst="wedgeRoundRectCallout">
            <a:avLst>
              <a:gd name="adj1" fmla="val -58978"/>
              <a:gd name="adj2" fmla="val 4318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为什么用除法计算？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39553" y="2283718"/>
            <a:ext cx="7805003" cy="1502103"/>
            <a:chOff x="971600" y="2598753"/>
            <a:chExt cx="7219541" cy="2011495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图片 55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57" name="图片 56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66596" y="279596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37502" y="2921725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圆角矩形标注 31"/>
          <p:cNvSpPr/>
          <p:nvPr/>
        </p:nvSpPr>
        <p:spPr>
          <a:xfrm>
            <a:off x="4528443" y="2417669"/>
            <a:ext cx="2779861" cy="1068537"/>
          </a:xfrm>
          <a:prstGeom prst="wedgeRoundRectCallout">
            <a:avLst>
              <a:gd name="adj1" fmla="val 55464"/>
              <a:gd name="adj2" fmla="val 3725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把红彩带平均分成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份，黄彩带的长相当于这样的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份。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907704" y="2363562"/>
            <a:ext cx="2139950" cy="1003257"/>
            <a:chOff x="2033" y="4545"/>
            <a:chExt cx="3370" cy="1578"/>
          </a:xfrm>
        </p:grpSpPr>
        <p:sp>
          <p:nvSpPr>
            <p:cNvPr id="34" name="圆角矩形标注 33"/>
            <p:cNvSpPr/>
            <p:nvPr/>
          </p:nvSpPr>
          <p:spPr>
            <a:xfrm>
              <a:off x="2033" y="4545"/>
              <a:ext cx="3370" cy="1578"/>
            </a:xfrm>
            <a:prstGeom prst="wedgeRoundRectCallout">
              <a:avLst>
                <a:gd name="adj1" fmla="val -56795"/>
                <a:gd name="adj2" fmla="val 5843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lnSpc>
                  <a:spcPts val="3240"/>
                </a:lnSpc>
              </a:pP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黄彩带与红彩带的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一样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长。</a:t>
              </a:r>
            </a:p>
          </p:txBody>
        </p:sp>
        <p:graphicFrame>
          <p:nvGraphicFramePr>
            <p:cNvPr id="35" name="对象 14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088652"/>
                </p:ext>
              </p:extLst>
            </p:nvPr>
          </p:nvGraphicFramePr>
          <p:xfrm>
            <a:off x="3285" y="5117"/>
            <a:ext cx="388" cy="10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9" r:id="rId7" imgW="3657600" imgH="9448800" progId="Equation.3">
                    <p:embed/>
                  </p:oleObj>
                </mc:Choice>
                <mc:Fallback>
                  <p:oleObj r:id="rId7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5" y="5117"/>
                          <a:ext cx="388" cy="10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0" name="图片 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31" y="503617"/>
            <a:ext cx="45958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1787121" y="1425952"/>
            <a:ext cx="5881223" cy="809625"/>
            <a:chOff x="1496" y="2159"/>
            <a:chExt cx="12354" cy="1275"/>
          </a:xfrm>
        </p:grpSpPr>
        <p:sp>
          <p:nvSpPr>
            <p:cNvPr id="46" name="Text Box 5"/>
            <p:cNvSpPr txBox="1">
              <a:spLocks noChangeArrowheads="1"/>
            </p:cNvSpPr>
            <p:nvPr/>
          </p:nvSpPr>
          <p:spPr bwMode="auto">
            <a:xfrm>
              <a:off x="1496" y="2501"/>
              <a:ext cx="12354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黄彩带的长是红彩带的     。</a:t>
              </a:r>
            </a:p>
          </p:txBody>
        </p:sp>
        <p:pic>
          <p:nvPicPr>
            <p:cNvPr id="47" name="图片 9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3" y="2159"/>
              <a:ext cx="1245" cy="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5010397" y="1458972"/>
            <a:ext cx="27252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5010397" y="1826518"/>
            <a:ext cx="27252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50" name="文本框 34"/>
          <p:cNvSpPr txBox="1">
            <a:spLocks noChangeArrowheads="1"/>
          </p:cNvSpPr>
          <p:nvPr/>
        </p:nvSpPr>
        <p:spPr bwMode="auto">
          <a:xfrm>
            <a:off x="611560" y="3857829"/>
            <a:ext cx="675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根据分数与除法的关系，也可以用除法计算：</a:t>
            </a: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4211960" y="4227934"/>
            <a:ext cx="365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53" name="Text Box 11"/>
          <p:cNvSpPr txBox="1">
            <a:spLocks noChangeArrowheads="1"/>
          </p:cNvSpPr>
          <p:nvPr/>
        </p:nvSpPr>
        <p:spPr bwMode="auto">
          <a:xfrm>
            <a:off x="4211960" y="4562822"/>
            <a:ext cx="365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177093" y="4290789"/>
            <a:ext cx="2915864" cy="657225"/>
            <a:chOff x="3177093" y="4290789"/>
            <a:chExt cx="2915864" cy="657225"/>
          </a:xfrm>
        </p:grpSpPr>
        <p:pic>
          <p:nvPicPr>
            <p:cNvPr id="51" name="图片 50"/>
            <p:cNvPicPr>
              <a:picLocks noChangeAspect="1" noChangeArrowheads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22"/>
            <a:stretch/>
          </p:blipFill>
          <p:spPr bwMode="auto">
            <a:xfrm>
              <a:off x="4023153" y="4290789"/>
              <a:ext cx="824396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177093" y="4414341"/>
              <a:ext cx="2915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1÷4=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11560" y="1081481"/>
            <a:ext cx="1166673" cy="1064551"/>
            <a:chOff x="670145" y="1457273"/>
            <a:chExt cx="1555361" cy="1419401"/>
          </a:xfrm>
        </p:grpSpPr>
        <p:pic>
          <p:nvPicPr>
            <p:cNvPr id="42" name="图片 41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4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8" grpId="0"/>
      <p:bldP spid="49" grpId="0"/>
      <p:bldP spid="50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653752" y="2853295"/>
            <a:ext cx="5472608" cy="432693"/>
          </a:xfrm>
          <a:prstGeom prst="wedgeRoundRectCallout">
            <a:avLst>
              <a:gd name="adj1" fmla="val -54147"/>
              <a:gd name="adj2" fmla="val -719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算式里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的“3”表示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什么？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“4”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呢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179512" y="2280315"/>
            <a:ext cx="1288054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36551"/>
            <a:ext cx="42386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273527" y="497652"/>
            <a:ext cx="367034" cy="867499"/>
            <a:chOff x="4644008" y="267494"/>
            <a:chExt cx="367034" cy="867499"/>
          </a:xfrm>
        </p:grpSpPr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4647505" y="267494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dirty="0">
                  <a:latin typeface="楷体" pitchFamily="49" charset="-122"/>
                  <a:ea typeface="楷体" pitchFamily="49" charset="-122"/>
                </a:rPr>
                <a:t>3</a:t>
              </a:r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4644008" y="677793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4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600" y="480115"/>
            <a:ext cx="5973217" cy="813028"/>
            <a:chOff x="1308100" y="822618"/>
            <a:chExt cx="7845425" cy="813028"/>
          </a:xfrm>
        </p:grpSpPr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1308100" y="987574"/>
              <a:ext cx="78454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蓝彩带的长是红彩带的     。</a:t>
              </a:r>
            </a:p>
          </p:txBody>
        </p:sp>
        <p:pic>
          <p:nvPicPr>
            <p:cNvPr id="29" name="图片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4993" y="822618"/>
              <a:ext cx="790639" cy="813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827584" y="3999354"/>
            <a:ext cx="2915864" cy="657225"/>
            <a:chOff x="3177093" y="4169503"/>
            <a:chExt cx="2915864" cy="657225"/>
          </a:xfrm>
        </p:grpSpPr>
        <p:pic>
          <p:nvPicPr>
            <p:cNvPr id="32" name="图片 31"/>
            <p:cNvPicPr>
              <a:picLocks noChangeAspect="1" noChangeArrowheads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22"/>
            <a:stretch/>
          </p:blipFill>
          <p:spPr bwMode="auto">
            <a:xfrm>
              <a:off x="4023153" y="4169503"/>
              <a:ext cx="824396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3177093" y="4267282"/>
              <a:ext cx="2915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÷4=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07704" y="3864491"/>
            <a:ext cx="367034" cy="867499"/>
            <a:chOff x="4644008" y="267494"/>
            <a:chExt cx="367034" cy="867499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4647505" y="267494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4644008" y="677793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4</a:t>
              </a:r>
            </a:p>
          </p:txBody>
        </p:sp>
      </p:grpSp>
      <p:pic>
        <p:nvPicPr>
          <p:cNvPr id="3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72774" y="3275177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2987824" y="3476086"/>
            <a:ext cx="4824536" cy="792733"/>
          </a:xfrm>
          <a:prstGeom prst="wedgeRoundRectCallout">
            <a:avLst>
              <a:gd name="adj1" fmla="val 52348"/>
              <a:gd name="adj2" fmla="val 2299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算式里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的“3”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表示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蓝彩带的长是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份，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“4”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表示红彩带的长是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份。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3554616" y="1798629"/>
            <a:ext cx="363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5</a:t>
            </a: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3483178" y="2147482"/>
            <a:ext cx="511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11</a:t>
            </a:r>
          </a:p>
        </p:txBody>
      </p:sp>
      <p:pic>
        <p:nvPicPr>
          <p:cNvPr id="37" name="图片 4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28" y="1032024"/>
            <a:ext cx="4608512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文本框 43"/>
          <p:cNvSpPr txBox="1">
            <a:spLocks noChangeArrowheads="1"/>
          </p:cNvSpPr>
          <p:nvPr/>
        </p:nvSpPr>
        <p:spPr bwMode="auto">
          <a:xfrm>
            <a:off x="890890" y="2651439"/>
            <a:ext cx="81057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小英家养了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只公鸡，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只母鸡。公鸡的只数是母鸡的几分之几？</a:t>
            </a:r>
          </a:p>
        </p:txBody>
      </p:sp>
      <p:grpSp>
        <p:nvGrpSpPr>
          <p:cNvPr id="42" name="组合 46"/>
          <p:cNvGrpSpPr>
            <a:grpSpLocks/>
          </p:cNvGrpSpPr>
          <p:nvPr/>
        </p:nvGrpSpPr>
        <p:grpSpPr bwMode="auto">
          <a:xfrm>
            <a:off x="3457519" y="3410824"/>
            <a:ext cx="1970127" cy="761549"/>
            <a:chOff x="1568" y="5653"/>
            <a:chExt cx="3103" cy="1199"/>
          </a:xfrm>
        </p:grpSpPr>
        <p:sp>
          <p:nvSpPr>
            <p:cNvPr id="47" name="文本框 44"/>
            <p:cNvSpPr txBox="1">
              <a:spLocks noChangeArrowheads="1"/>
            </p:cNvSpPr>
            <p:nvPr/>
          </p:nvSpPr>
          <p:spPr bwMode="auto">
            <a:xfrm>
              <a:off x="1568" y="5858"/>
              <a:ext cx="3103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  4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9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8" name="对象 45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35149652"/>
                </p:ext>
              </p:extLst>
            </p:nvPr>
          </p:nvGraphicFramePr>
          <p:xfrm>
            <a:off x="3392" y="5653"/>
            <a:ext cx="463" cy="1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0" r:id="rId4" imgW="3657600" imgH="9448800" progId="Equation.3">
                    <p:embed/>
                  </p:oleObj>
                </mc:Choice>
                <mc:Fallback>
                  <p:oleObj r:id="rId4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2" y="5653"/>
                          <a:ext cx="463" cy="11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2077241" y="4044239"/>
            <a:ext cx="4358265" cy="761549"/>
            <a:chOff x="1221847" y="3939299"/>
            <a:chExt cx="4358265" cy="761549"/>
          </a:xfrm>
        </p:grpSpPr>
        <p:sp>
          <p:nvSpPr>
            <p:cNvPr id="2" name="TextBox 1"/>
            <p:cNvSpPr txBox="1"/>
            <p:nvPr/>
          </p:nvSpPr>
          <p:spPr>
            <a:xfrm>
              <a:off x="1221847" y="4089196"/>
              <a:ext cx="43582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答：公鸡的只数是母鸡的   。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9" name="对象 47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1715395"/>
                </p:ext>
              </p:extLst>
            </p:nvPr>
          </p:nvGraphicFramePr>
          <p:xfrm>
            <a:off x="4644214" y="3939299"/>
            <a:ext cx="293964" cy="7615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1" r:id="rId6" imgW="3657600" imgH="9448800" progId="Equation.3">
                    <p:embed/>
                  </p:oleObj>
                </mc:Choice>
                <mc:Fallback>
                  <p:oleObj r:id="rId6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4214" y="3939299"/>
                          <a:ext cx="293964" cy="7615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0975" y="627063"/>
            <a:ext cx="6429399" cy="1228765"/>
            <a:chOff x="1050975" y="843558"/>
            <a:chExt cx="6429399" cy="1228765"/>
          </a:xfrm>
        </p:grpSpPr>
        <p:pic>
          <p:nvPicPr>
            <p:cNvPr id="7180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843558"/>
              <a:ext cx="6004718" cy="12287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050975" y="1059582"/>
              <a:ext cx="58252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3.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55576" y="2410197"/>
            <a:ext cx="5400600" cy="809625"/>
            <a:chOff x="755576" y="2410197"/>
            <a:chExt cx="5400600" cy="809625"/>
          </a:xfrm>
        </p:grpSpPr>
        <p:sp>
          <p:nvSpPr>
            <p:cNvPr id="6" name="TextBox 5"/>
            <p:cNvSpPr txBox="1"/>
            <p:nvPr/>
          </p:nvSpPr>
          <p:spPr>
            <a:xfrm>
              <a:off x="755576" y="2571750"/>
              <a:ext cx="540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松树的棵数是杨树的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8" name="图片 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2410197"/>
              <a:ext cx="790639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3707904" y="2422035"/>
            <a:ext cx="493644" cy="871964"/>
            <a:chOff x="4441893" y="267494"/>
            <a:chExt cx="493644" cy="871964"/>
          </a:xfrm>
        </p:grpSpPr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4513901" y="267494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dirty="0" smtClean="0">
                  <a:latin typeface="楷体" pitchFamily="49" charset="-122"/>
                  <a:ea typeface="楷体" pitchFamily="49" charset="-122"/>
                </a:rPr>
                <a:t>8</a:t>
              </a:r>
              <a:endParaRPr lang="en-US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4441893" y="677793"/>
              <a:ext cx="493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11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72000" y="2410197"/>
            <a:ext cx="3958991" cy="809625"/>
            <a:chOff x="4572000" y="2410197"/>
            <a:chExt cx="3958991" cy="809625"/>
          </a:xfrm>
        </p:grpSpPr>
        <p:sp>
          <p:nvSpPr>
            <p:cNvPr id="7" name="TextBox 6"/>
            <p:cNvSpPr txBox="1"/>
            <p:nvPr/>
          </p:nvSpPr>
          <p:spPr>
            <a:xfrm>
              <a:off x="4572000" y="2571750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平行四边形的高是底的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3" name="图片 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352" y="2410197"/>
              <a:ext cx="790639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7894780" y="2427734"/>
            <a:ext cx="493644" cy="871964"/>
            <a:chOff x="4441893" y="267494"/>
            <a:chExt cx="493644" cy="871964"/>
          </a:xfrm>
        </p:grpSpPr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4513901" y="267494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dirty="0">
                  <a:latin typeface="楷体" pitchFamily="49" charset="-122"/>
                  <a:ea typeface="楷体" pitchFamily="49" charset="-122"/>
                </a:rPr>
                <a:t>7</a:t>
              </a:r>
            </a:p>
          </p:txBody>
        </p:sp>
        <p:sp>
          <p:nvSpPr>
            <p:cNvPr id="28" name="Text Box 11"/>
            <p:cNvSpPr txBox="1">
              <a:spLocks noChangeArrowheads="1"/>
            </p:cNvSpPr>
            <p:nvPr/>
          </p:nvSpPr>
          <p:spPr bwMode="auto">
            <a:xfrm>
              <a:off x="4441893" y="677793"/>
              <a:ext cx="493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10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67544" y="483518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根据分数与除法的关系列式计算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059582"/>
            <a:ext cx="7756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）在科技小发明活动中，五年级有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件作品获奖，六年级有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件作品获奖。五年级获奖作品的件数是六年级的几分之几？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5" name="对象 47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1573850"/>
              </p:ext>
            </p:extLst>
          </p:nvPr>
        </p:nvGraphicFramePr>
        <p:xfrm>
          <a:off x="6061075" y="3281363"/>
          <a:ext cx="17463" cy="3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公式" r:id="rId3" imgW="203040" imgH="393480" progId="Equation.3">
                  <p:embed/>
                </p:oleObj>
              </mc:Choice>
              <mc:Fallback>
                <p:oleObj name="公式" r:id="rId3" imgW="20304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1075" y="3281363"/>
                        <a:ext cx="17463" cy="3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843808" y="2559114"/>
            <a:ext cx="2664296" cy="620874"/>
            <a:chOff x="2843808" y="2559114"/>
            <a:chExt cx="2664296" cy="620874"/>
          </a:xfrm>
        </p:grpSpPr>
        <p:sp>
          <p:nvSpPr>
            <p:cNvPr id="18" name="文本框 44"/>
            <p:cNvSpPr txBox="1">
              <a:spLocks noChangeArrowheads="1"/>
            </p:cNvSpPr>
            <p:nvPr/>
          </p:nvSpPr>
          <p:spPr bwMode="auto">
            <a:xfrm>
              <a:off x="2843808" y="2614049"/>
              <a:ext cx="2664296" cy="46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7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12 =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0305682"/>
                </p:ext>
              </p:extLst>
            </p:nvPr>
          </p:nvGraphicFramePr>
          <p:xfrm>
            <a:off x="4405873" y="2559114"/>
            <a:ext cx="319087" cy="6208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1" name="公式" r:id="rId5" imgW="203040" imgH="393480" progId="Equation.3">
                    <p:embed/>
                  </p:oleObj>
                </mc:Choice>
                <mc:Fallback>
                  <p:oleObj name="公式" r:id="rId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05873" y="2559114"/>
                          <a:ext cx="319087" cy="6208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1187624" y="3507854"/>
            <a:ext cx="6590513" cy="620713"/>
            <a:chOff x="1221847" y="3679229"/>
            <a:chExt cx="6014449" cy="620713"/>
          </a:xfrm>
        </p:grpSpPr>
        <p:sp>
          <p:nvSpPr>
            <p:cNvPr id="23" name="TextBox 22"/>
            <p:cNvSpPr txBox="1"/>
            <p:nvPr/>
          </p:nvSpPr>
          <p:spPr>
            <a:xfrm>
              <a:off x="1221847" y="3760298"/>
              <a:ext cx="6014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答：五年级获奖作品的件数是六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年级的   。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25215946"/>
                </p:ext>
              </p:extLst>
            </p:nvPr>
          </p:nvGraphicFramePr>
          <p:xfrm>
            <a:off x="6119159" y="3679229"/>
            <a:ext cx="3190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2" name="公式" r:id="rId7" imgW="203040" imgH="393480" progId="Equation.3">
                    <p:embed/>
                  </p:oleObj>
                </mc:Choice>
                <mc:Fallback>
                  <p:oleObj name="公式" r:id="rId7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19159" y="3679229"/>
                          <a:ext cx="3190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3284013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288304" y="686892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根据分数与除法的关系列式计算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5" name="对象 47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6021687"/>
              </p:ext>
            </p:extLst>
          </p:nvPr>
        </p:nvGraphicFramePr>
        <p:xfrm>
          <a:off x="6349107" y="2847132"/>
          <a:ext cx="17463" cy="3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公式" r:id="rId3" imgW="203040" imgH="393480" progId="Equation.3">
                  <p:embed/>
                </p:oleObj>
              </mc:Choice>
              <mc:Fallback>
                <p:oleObj name="公式" r:id="rId3" imgW="20304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9107" y="2847132"/>
                        <a:ext cx="17463" cy="3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483768" y="2127052"/>
            <a:ext cx="2619720" cy="620713"/>
            <a:chOff x="2483768" y="1923678"/>
            <a:chExt cx="2619720" cy="620713"/>
          </a:xfrm>
        </p:grpSpPr>
        <p:sp>
          <p:nvSpPr>
            <p:cNvPr id="18" name="文本框 44"/>
            <p:cNvSpPr txBox="1">
              <a:spLocks noChangeArrowheads="1"/>
            </p:cNvSpPr>
            <p:nvPr/>
          </p:nvSpPr>
          <p:spPr bwMode="auto">
            <a:xfrm>
              <a:off x="2483768" y="1990783"/>
              <a:ext cx="2619720" cy="46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  9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24 =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9697655"/>
                </p:ext>
              </p:extLst>
            </p:nvPr>
          </p:nvGraphicFramePr>
          <p:xfrm>
            <a:off x="4067944" y="1923678"/>
            <a:ext cx="3587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0" name="公式" r:id="rId5" imgW="228600" imgH="393480" progId="Equation.3">
                    <p:embed/>
                  </p:oleObj>
                </mc:Choice>
                <mc:Fallback>
                  <p:oleObj name="公式" r:id="rId5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7944" y="1923678"/>
                          <a:ext cx="3587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1509879" y="3247182"/>
            <a:ext cx="4934329" cy="620712"/>
            <a:chOff x="1221847" y="3681413"/>
            <a:chExt cx="4934329" cy="620712"/>
          </a:xfrm>
        </p:grpSpPr>
        <p:sp>
          <p:nvSpPr>
            <p:cNvPr id="23" name="TextBox 22"/>
            <p:cNvSpPr txBox="1"/>
            <p:nvPr/>
          </p:nvSpPr>
          <p:spPr>
            <a:xfrm>
              <a:off x="1221847" y="3760298"/>
              <a:ext cx="4934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答：她一天的睡眠时间占全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天的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。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9879966"/>
                </p:ext>
              </p:extLst>
            </p:nvPr>
          </p:nvGraphicFramePr>
          <p:xfrm>
            <a:off x="5632450" y="3681413"/>
            <a:ext cx="3587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1" name="公式" r:id="rId7" imgW="228600" imgH="393480" progId="Equation.3">
                    <p:embed/>
                  </p:oleObj>
                </mc:Choice>
                <mc:Fallback>
                  <p:oleObj name="公式" r:id="rId7" imgW="228600" imgH="393480" progId="Equation.3">
                    <p:embed/>
                    <p:pic>
                      <p:nvPicPr>
                        <p:cNvPr id="0" name="对象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32450" y="3681413"/>
                          <a:ext cx="3587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TextBox 26"/>
          <p:cNvSpPr txBox="1"/>
          <p:nvPr/>
        </p:nvSpPr>
        <p:spPr>
          <a:xfrm>
            <a:off x="107504" y="1334964"/>
            <a:ext cx="8777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）小芳每天睡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小时，她一天的睡眠时间占全天的几分之几？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252413" y="513703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根据分数与除法的关系列式计算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5" name="对象 47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633175"/>
              </p:ext>
            </p:extLst>
          </p:nvPr>
        </p:nvGraphicFramePr>
        <p:xfrm>
          <a:off x="6061075" y="3351188"/>
          <a:ext cx="17463" cy="3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2" name="公式" r:id="rId3" imgW="203040" imgH="393480" progId="Equation.3">
                  <p:embed/>
                </p:oleObj>
              </mc:Choice>
              <mc:Fallback>
                <p:oleObj name="公式" r:id="rId3" imgW="20304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1075" y="3351188"/>
                        <a:ext cx="17463" cy="3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065659" y="2028076"/>
            <a:ext cx="6754813" cy="620713"/>
            <a:chOff x="2843808" y="2559050"/>
            <a:chExt cx="6754813" cy="620713"/>
          </a:xfrm>
        </p:grpSpPr>
        <p:sp>
          <p:nvSpPr>
            <p:cNvPr id="18" name="文本框 44"/>
            <p:cNvSpPr txBox="1">
              <a:spLocks noChangeArrowheads="1"/>
            </p:cNvSpPr>
            <p:nvPr/>
          </p:nvSpPr>
          <p:spPr bwMode="auto">
            <a:xfrm>
              <a:off x="2843808" y="2650964"/>
              <a:ext cx="6754813" cy="46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19 =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6865575"/>
                </p:ext>
              </p:extLst>
            </p:nvPr>
          </p:nvGraphicFramePr>
          <p:xfrm>
            <a:off x="4468937" y="2559050"/>
            <a:ext cx="3190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3" name="公式" r:id="rId5" imgW="203040" imgH="393480" progId="Equation.3">
                    <p:embed/>
                  </p:oleObj>
                </mc:Choice>
                <mc:Fallback>
                  <p:oleObj name="公式" r:id="rId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8937" y="2559050"/>
                          <a:ext cx="3190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TextBox 19"/>
          <p:cNvSpPr txBox="1"/>
          <p:nvPr/>
        </p:nvSpPr>
        <p:spPr>
          <a:xfrm>
            <a:off x="179512" y="1090498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）小明家养了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只白兔和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只灰兔。白兔的只数是灰兔的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几分之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几？白兔的只数占总数的几分之几？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93651" y="2648468"/>
            <a:ext cx="6754813" cy="620713"/>
            <a:chOff x="2843808" y="2559819"/>
            <a:chExt cx="6754813" cy="620713"/>
          </a:xfrm>
        </p:grpSpPr>
        <p:sp>
          <p:nvSpPr>
            <p:cNvPr id="24" name="文本框 44"/>
            <p:cNvSpPr txBox="1">
              <a:spLocks noChangeArrowheads="1"/>
            </p:cNvSpPr>
            <p:nvPr/>
          </p:nvSpPr>
          <p:spPr bwMode="auto">
            <a:xfrm>
              <a:off x="2843808" y="2650964"/>
              <a:ext cx="6754813" cy="46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÷（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11+19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8" name="对象 2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8943352"/>
                </p:ext>
              </p:extLst>
            </p:nvPr>
          </p:nvGraphicFramePr>
          <p:xfrm>
            <a:off x="5538788" y="2559819"/>
            <a:ext cx="33972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4" name="公式" r:id="rId7" imgW="215640" imgH="393480" progId="Equation.3">
                    <p:embed/>
                  </p:oleObj>
                </mc:Choice>
                <mc:Fallback>
                  <p:oleObj name="公式" r:id="rId7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38788" y="2559819"/>
                          <a:ext cx="33972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899592" y="3749650"/>
            <a:ext cx="7776864" cy="622300"/>
            <a:chOff x="899592" y="3679825"/>
            <a:chExt cx="7776864" cy="622300"/>
          </a:xfrm>
        </p:grpSpPr>
        <p:grpSp>
          <p:nvGrpSpPr>
            <p:cNvPr id="4" name="组合 3"/>
            <p:cNvGrpSpPr/>
            <p:nvPr/>
          </p:nvGrpSpPr>
          <p:grpSpPr>
            <a:xfrm>
              <a:off x="899592" y="3681413"/>
              <a:ext cx="7776864" cy="620712"/>
              <a:chOff x="1221847" y="3681413"/>
              <a:chExt cx="7313249" cy="620712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221847" y="3760298"/>
                <a:ext cx="73132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答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：</a:t>
                </a: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白兔的只数是灰兔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的   ，白兔</a:t>
                </a: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的只数占总数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的   。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 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2" name="对象 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08441248"/>
                  </p:ext>
                </p:extLst>
              </p:nvPr>
            </p:nvGraphicFramePr>
            <p:xfrm>
              <a:off x="4491704" y="3681413"/>
              <a:ext cx="317979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95" name="公式" r:id="rId9" imgW="203040" imgH="393480" progId="Equation.3">
                      <p:embed/>
                    </p:oleObj>
                  </mc:Choice>
                  <mc:Fallback>
                    <p:oleObj name="公式" r:id="rId9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91704" y="3681413"/>
                            <a:ext cx="317979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9" name="对象 2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946606"/>
                </p:ext>
              </p:extLst>
            </p:nvPr>
          </p:nvGraphicFramePr>
          <p:xfrm>
            <a:off x="7894638" y="3679825"/>
            <a:ext cx="3603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6" name="公式" r:id="rId11" imgW="215640" imgH="393480" progId="Equation.3">
                    <p:embed/>
                  </p:oleObj>
                </mc:Choice>
                <mc:Fallback>
                  <p:oleObj name="公式" r:id="rId11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94638" y="3679825"/>
                          <a:ext cx="36036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95320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0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550</Words>
  <Application>Microsoft Office PowerPoint</Application>
  <PresentationFormat>全屏显示(16:9)</PresentationFormat>
  <Paragraphs>70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1_自定义设计方案</vt:lpstr>
      <vt:lpstr>自定义设计方案</vt:lpstr>
      <vt:lpstr>4_Office 主题</vt:lpstr>
      <vt:lpstr>Microsoft 公式 3.0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